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PIkck69o4vA5QceM/EtdNmSrN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italic.fntdata"/><Relationship Id="rId6" Type="http://schemas.openxmlformats.org/officeDocument/2006/relationships/slide" Target="slides/slide2.xml"/><Relationship Id="rId18"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1f860021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381f860021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1f8600212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381f8600212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1f860021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381f860021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1f8600212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g381f860021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atrón de fondo&#10;&#10;Descripción generada automáticamente" id="84" name="Google Shape;84;p5"/>
          <p:cNvPicPr preferRelativeResize="0"/>
          <p:nvPr/>
        </p:nvPicPr>
        <p:blipFill rotWithShape="1">
          <a:blip r:embed="rId3">
            <a:alphaModFix amt="50000"/>
          </a:blip>
          <a:srcRect b="0" l="0" r="0" t="0"/>
          <a:stretch/>
        </p:blipFill>
        <p:spPr>
          <a:xfrm>
            <a:off x="0" y="137"/>
            <a:ext cx="12192000" cy="6857726"/>
          </a:xfrm>
          <a:prstGeom prst="rect">
            <a:avLst/>
          </a:prstGeom>
          <a:noFill/>
          <a:ln>
            <a:noFill/>
          </a:ln>
        </p:spPr>
      </p:pic>
      <p:sp>
        <p:nvSpPr>
          <p:cNvPr id="85" name="Google Shape;85;p5"/>
          <p:cNvSpPr txBox="1"/>
          <p:nvPr/>
        </p:nvSpPr>
        <p:spPr>
          <a:xfrm>
            <a:off x="349506" y="3685277"/>
            <a:ext cx="6860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800"/>
              <a:buFont typeface="Arial"/>
              <a:buNone/>
            </a:pPr>
            <a:r>
              <a:rPr b="1" i="0" lang="en-US" sz="4800" u="none" cap="none" strike="noStrike">
                <a:solidFill>
                  <a:srgbClr val="073763"/>
                </a:solidFill>
                <a:latin typeface="Roboto"/>
                <a:ea typeface="Roboto"/>
                <a:cs typeface="Roboto"/>
                <a:sym typeface="Roboto"/>
              </a:rPr>
              <a:t>Book Inn app</a:t>
            </a:r>
            <a:endParaRPr b="1" i="0" sz="4800" u="none" cap="none" strike="noStrike">
              <a:solidFill>
                <a:srgbClr val="073763"/>
              </a:solidFill>
              <a:latin typeface="Roboto"/>
              <a:ea typeface="Roboto"/>
              <a:cs typeface="Roboto"/>
              <a:sym typeface="Roboto"/>
            </a:endParaRPr>
          </a:p>
        </p:txBody>
      </p:sp>
      <p:sp>
        <p:nvSpPr>
          <p:cNvPr id="86" name="Google Shape;86;p5"/>
          <p:cNvSpPr txBox="1"/>
          <p:nvPr/>
        </p:nvSpPr>
        <p:spPr>
          <a:xfrm>
            <a:off x="428638" y="4421551"/>
            <a:ext cx="7372800" cy="1111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200"/>
              <a:buFont typeface="Arial"/>
              <a:buNone/>
            </a:pPr>
            <a:r>
              <a:rPr b="1" i="0" lang="en-US" sz="3200" u="none" cap="none" strike="noStrike">
                <a:solidFill>
                  <a:srgbClr val="0B5394"/>
                </a:solidFill>
                <a:latin typeface="Calibri"/>
                <a:ea typeface="Calibri"/>
                <a:cs typeface="Calibri"/>
                <a:sym typeface="Calibri"/>
              </a:rPr>
              <a:t>Integrantes: Renato Tan, Romina Torres y Benjamin Morales</a:t>
            </a:r>
            <a:endParaRPr b="1" i="0" sz="3200" u="none" cap="none" strike="noStrike">
              <a:solidFill>
                <a:srgbClr val="0B5394"/>
              </a:solidFill>
              <a:latin typeface="Calibri"/>
              <a:ea typeface="Calibri"/>
              <a:cs typeface="Calibri"/>
              <a:sym typeface="Calibri"/>
            </a:endParaRPr>
          </a:p>
        </p:txBody>
      </p:sp>
      <p:pic>
        <p:nvPicPr>
          <p:cNvPr descr="Logotipo&#10;&#10;Descripción generada automáticamente" id="87" name="Google Shape;87;p5"/>
          <p:cNvPicPr preferRelativeResize="0"/>
          <p:nvPr/>
        </p:nvPicPr>
        <p:blipFill rotWithShape="1">
          <a:blip r:embed="rId4">
            <a:alphaModFix/>
          </a:blip>
          <a:srcRect b="0" l="0" r="0" t="0"/>
          <a:stretch/>
        </p:blipFill>
        <p:spPr>
          <a:xfrm>
            <a:off x="428638" y="315236"/>
            <a:ext cx="2366104" cy="5308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4" name="Shape 194"/>
        <p:cNvGrpSpPr/>
        <p:nvPr/>
      </p:nvGrpSpPr>
      <p:grpSpPr>
        <a:xfrm>
          <a:off x="0" y="0"/>
          <a:ext cx="0" cy="0"/>
          <a:chOff x="0" y="0"/>
          <a:chExt cx="0" cy="0"/>
        </a:xfrm>
      </p:grpSpPr>
      <p:sp>
        <p:nvSpPr>
          <p:cNvPr id="195" name="Google Shape;195;p12"/>
          <p:cNvSpPr txBox="1"/>
          <p:nvPr>
            <p:ph type="title"/>
          </p:nvPr>
        </p:nvSpPr>
        <p:spPr>
          <a:xfrm>
            <a:off x="838200" y="586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Principales tareas y entregables (Trello)</a:t>
            </a:r>
            <a:endParaRPr b="1">
              <a:solidFill>
                <a:srgbClr val="073763"/>
              </a:solidFill>
              <a:latin typeface="Roboto"/>
              <a:ea typeface="Roboto"/>
              <a:cs typeface="Roboto"/>
              <a:sym typeface="Roboto"/>
            </a:endParaRPr>
          </a:p>
        </p:txBody>
      </p:sp>
      <p:pic>
        <p:nvPicPr>
          <p:cNvPr descr="Logotipo&#10;&#10;Descripción generada automáticamente" id="196" name="Google Shape;196;p12"/>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97" name="Google Shape;197;p12"/>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98" name="Google Shape;198;p12"/>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99" name="Google Shape;199;p12"/>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00" name="Google Shape;200;p12"/>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201" name="Google Shape;201;p12" title="Captura de pantalla 2025-08-31 205136.png"/>
          <p:cNvPicPr preferRelativeResize="0"/>
          <p:nvPr/>
        </p:nvPicPr>
        <p:blipFill rotWithShape="1">
          <a:blip r:embed="rId4">
            <a:alphaModFix/>
          </a:blip>
          <a:srcRect b="0" l="0" r="0" t="0"/>
          <a:stretch/>
        </p:blipFill>
        <p:spPr>
          <a:xfrm>
            <a:off x="152400" y="2064100"/>
            <a:ext cx="11887202" cy="4425927"/>
          </a:xfrm>
          <a:prstGeom prst="rect">
            <a:avLst/>
          </a:prstGeom>
          <a:noFill/>
          <a:ln>
            <a:noFill/>
          </a:ln>
        </p:spPr>
      </p:pic>
      <p:pic>
        <p:nvPicPr>
          <p:cNvPr id="202" name="Google Shape;202;p12" title="Captura de pantalla 2025-09-22 174651.png"/>
          <p:cNvPicPr preferRelativeResize="0"/>
          <p:nvPr/>
        </p:nvPicPr>
        <p:blipFill>
          <a:blip r:embed="rId5">
            <a:alphaModFix/>
          </a:blip>
          <a:stretch>
            <a:fillRect/>
          </a:stretch>
        </p:blipFill>
        <p:spPr>
          <a:xfrm>
            <a:off x="152400" y="1633725"/>
            <a:ext cx="11887199" cy="4975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6" name="Shape 206"/>
        <p:cNvGrpSpPr/>
        <p:nvPr/>
      </p:nvGrpSpPr>
      <p:grpSpPr>
        <a:xfrm>
          <a:off x="0" y="0"/>
          <a:ext cx="0" cy="0"/>
          <a:chOff x="0" y="0"/>
          <a:chExt cx="0" cy="0"/>
        </a:xfrm>
      </p:grpSpPr>
      <p:pic>
        <p:nvPicPr>
          <p:cNvPr descr="Logotipo&#10;&#10;Descripción generada automáticamente" id="207" name="Google Shape;207;p14"/>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08" name="Google Shape;208;p14"/>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09" name="Google Shape;209;p14"/>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10" name="Google Shape;210;p14"/>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11" name="Google Shape;211;p14"/>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12" name="Google Shape;212;p14"/>
          <p:cNvSpPr txBox="1"/>
          <p:nvPr>
            <p:ph type="title"/>
          </p:nvPr>
        </p:nvSpPr>
        <p:spPr>
          <a:xfrm>
            <a:off x="4273375" y="886600"/>
            <a:ext cx="3954300" cy="111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Conclusión</a:t>
            </a:r>
            <a:endParaRPr b="1">
              <a:solidFill>
                <a:srgbClr val="073763"/>
              </a:solidFill>
              <a:latin typeface="Roboto"/>
              <a:ea typeface="Roboto"/>
              <a:cs typeface="Roboto"/>
              <a:sym typeface="Roboto"/>
            </a:endParaRPr>
          </a:p>
        </p:txBody>
      </p:sp>
      <p:sp>
        <p:nvSpPr>
          <p:cNvPr id="213" name="Google Shape;213;p14"/>
          <p:cNvSpPr txBox="1"/>
          <p:nvPr/>
        </p:nvSpPr>
        <p:spPr>
          <a:xfrm>
            <a:off x="956425" y="2043025"/>
            <a:ext cx="10588200" cy="4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US" sz="1300">
                <a:solidFill>
                  <a:srgbClr val="073763"/>
                </a:solidFill>
                <a:latin typeface="Roboto"/>
                <a:ea typeface="Roboto"/>
                <a:cs typeface="Roboto"/>
                <a:sym typeface="Roboto"/>
              </a:rPr>
              <a:t>En esta nueva etapa del desarrollo de </a:t>
            </a:r>
            <a:r>
              <a:rPr b="1" lang="en-US" sz="1300">
                <a:solidFill>
                  <a:srgbClr val="073763"/>
                </a:solidFill>
                <a:latin typeface="Roboto"/>
                <a:ea typeface="Roboto"/>
                <a:cs typeface="Roboto"/>
                <a:sym typeface="Roboto"/>
              </a:rPr>
              <a:t>BOOK INN APP</a:t>
            </a:r>
            <a:r>
              <a:rPr lang="en-US" sz="1300">
                <a:solidFill>
                  <a:srgbClr val="073763"/>
                </a:solidFill>
                <a:latin typeface="Roboto"/>
                <a:ea typeface="Roboto"/>
                <a:cs typeface="Roboto"/>
                <a:sym typeface="Roboto"/>
              </a:rPr>
              <a:t> seguimos aplicando los principios de la planificación ágil para fortalecer la solución planteada al Hotel Pacific Reef. El trabajo nos permitió avanzar no solo en la organización colaborativa mediante herramientas como </a:t>
            </a:r>
            <a:r>
              <a:rPr b="1" lang="en-US" sz="1300">
                <a:solidFill>
                  <a:srgbClr val="073763"/>
                </a:solidFill>
                <a:latin typeface="Roboto"/>
                <a:ea typeface="Roboto"/>
                <a:cs typeface="Roboto"/>
                <a:sym typeface="Roboto"/>
              </a:rPr>
              <a:t>Scrum, el Product Backlog, el Roadmap, Trello y Miro</a:t>
            </a:r>
            <a:r>
              <a:rPr lang="en-US" sz="1300">
                <a:solidFill>
                  <a:srgbClr val="073763"/>
                </a:solidFill>
                <a:latin typeface="Roboto"/>
                <a:ea typeface="Roboto"/>
                <a:cs typeface="Roboto"/>
                <a:sym typeface="Roboto"/>
              </a:rPr>
              <a:t>, sino también en la definición y validación técnica de cada </a:t>
            </a:r>
            <a:r>
              <a:rPr b="1" lang="en-US" sz="1300">
                <a:solidFill>
                  <a:srgbClr val="073763"/>
                </a:solidFill>
                <a:latin typeface="Roboto"/>
                <a:ea typeface="Roboto"/>
                <a:cs typeface="Roboto"/>
                <a:sym typeface="Roboto"/>
              </a:rPr>
              <a:t>Vista de Usuario del front-end </a:t>
            </a:r>
            <a:r>
              <a:rPr lang="en-US" sz="1300">
                <a:solidFill>
                  <a:srgbClr val="073763"/>
                </a:solidFill>
                <a:latin typeface="Roboto"/>
                <a:ea typeface="Roboto"/>
                <a:cs typeface="Roboto"/>
                <a:sym typeface="Roboto"/>
              </a:rPr>
              <a:t>desarrolladas con la herramienta </a:t>
            </a:r>
            <a:r>
              <a:rPr b="1" lang="en-US" sz="1300">
                <a:solidFill>
                  <a:srgbClr val="073763"/>
                </a:solidFill>
                <a:latin typeface="Roboto"/>
                <a:ea typeface="Roboto"/>
                <a:cs typeface="Roboto"/>
                <a:sym typeface="Roboto"/>
              </a:rPr>
              <a:t>Figma</a:t>
            </a:r>
            <a:r>
              <a:rPr lang="en-US" sz="1300">
                <a:solidFill>
                  <a:srgbClr val="073763"/>
                </a:solidFill>
                <a:latin typeface="Roboto"/>
                <a:ea typeface="Roboto"/>
                <a:cs typeface="Roboto"/>
                <a:sym typeface="Roboto"/>
              </a:rPr>
              <a:t>. Para ello, describimos su propósito funcional, propiedades técnicas y atributos de accesibilidad y usabilidad, verificando su cumplimiento con la </a:t>
            </a:r>
            <a:r>
              <a:rPr b="1" lang="en-US" sz="1300">
                <a:solidFill>
                  <a:srgbClr val="073763"/>
                </a:solidFill>
                <a:latin typeface="Roboto"/>
                <a:ea typeface="Roboto"/>
                <a:cs typeface="Roboto"/>
                <a:sym typeface="Roboto"/>
              </a:rPr>
              <a:t>Planilla Definition of Done (DoD)</a:t>
            </a:r>
            <a:r>
              <a:rPr lang="en-US" sz="1300">
                <a:solidFill>
                  <a:srgbClr val="073763"/>
                </a:solidFill>
                <a:latin typeface="Roboto"/>
                <a:ea typeface="Roboto"/>
                <a:cs typeface="Roboto"/>
                <a:sym typeface="Roboto"/>
              </a:rPr>
              <a:t> que establecimos como criterio de calidad para todos los entregables comprometidos.</a:t>
            </a:r>
            <a:endParaRPr sz="1300">
              <a:solidFill>
                <a:srgbClr val="07376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300">
                <a:solidFill>
                  <a:srgbClr val="073763"/>
                </a:solidFill>
                <a:latin typeface="Roboto"/>
                <a:ea typeface="Roboto"/>
                <a:cs typeface="Roboto"/>
                <a:sym typeface="Roboto"/>
              </a:rPr>
              <a:t>El seguimiento mediante el </a:t>
            </a:r>
            <a:r>
              <a:rPr b="1" lang="en-US" sz="1300">
                <a:solidFill>
                  <a:srgbClr val="073763"/>
                </a:solidFill>
                <a:latin typeface="Roboto"/>
                <a:ea typeface="Roboto"/>
                <a:cs typeface="Roboto"/>
                <a:sym typeface="Roboto"/>
              </a:rPr>
              <a:t>Sprint Backlog</a:t>
            </a:r>
            <a:r>
              <a:rPr lang="en-US" sz="1300">
                <a:solidFill>
                  <a:srgbClr val="073763"/>
                </a:solidFill>
                <a:latin typeface="Roboto"/>
                <a:ea typeface="Roboto"/>
                <a:cs typeface="Roboto"/>
                <a:sym typeface="Roboto"/>
              </a:rPr>
              <a:t> y el tablero de </a:t>
            </a:r>
            <a:r>
              <a:rPr b="1" lang="en-US" sz="1300">
                <a:solidFill>
                  <a:srgbClr val="073763"/>
                </a:solidFill>
                <a:latin typeface="Roboto"/>
                <a:ea typeface="Roboto"/>
                <a:cs typeface="Roboto"/>
                <a:sym typeface="Roboto"/>
              </a:rPr>
              <a:t>Trello</a:t>
            </a:r>
            <a:r>
              <a:rPr lang="en-US" sz="1300">
                <a:solidFill>
                  <a:srgbClr val="073763"/>
                </a:solidFill>
                <a:latin typeface="Roboto"/>
                <a:ea typeface="Roboto"/>
                <a:cs typeface="Roboto"/>
                <a:sym typeface="Roboto"/>
              </a:rPr>
              <a:t> actualizados nos dio una visión clara del estado de avance: qué tareas fueron completadas, cuáles están en progreso y cuáles están pendientes. Esto fortaleció la transparencia y la capacidad de gestionar los entregables de manera ordenada y eficiente.</a:t>
            </a:r>
            <a:endParaRPr sz="1300">
              <a:solidFill>
                <a:srgbClr val="07376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300">
                <a:solidFill>
                  <a:srgbClr val="073763"/>
                </a:solidFill>
                <a:latin typeface="Roboto"/>
                <a:ea typeface="Roboto"/>
                <a:cs typeface="Roboto"/>
                <a:sym typeface="Roboto"/>
              </a:rPr>
              <a:t>De cara a los próximos pasos, iniciaremos la implementación de los módulos restantes y su validación con base en la DoD, asegurando la correcta integración de las vistas y reforzando las pruebas de usabilidad para garantizar una experiencia accesible y confiable para el usuario final.</a:t>
            </a:r>
            <a:endParaRPr sz="1300">
              <a:solidFill>
                <a:srgbClr val="07376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300">
                <a:solidFill>
                  <a:srgbClr val="073763"/>
                </a:solidFill>
                <a:latin typeface="Roboto"/>
                <a:ea typeface="Roboto"/>
                <a:cs typeface="Roboto"/>
                <a:sym typeface="Roboto"/>
              </a:rPr>
              <a:t>Este proceso nos permitió consolidar aprendizajes importantes sobre cómo planificar, gestionar y ejecutar proyectos de software en un entorno ágil y profesional, manteniendo siempre el foco en la calidad, la colaboración y la mejora continua.</a:t>
            </a:r>
            <a:endParaRPr sz="1300">
              <a:solidFill>
                <a:srgbClr val="073763"/>
              </a:solidFill>
              <a:latin typeface="Roboto"/>
              <a:ea typeface="Roboto"/>
              <a:cs typeface="Roboto"/>
              <a:sym typeface="Roboto"/>
            </a:endParaRPr>
          </a:p>
          <a:p>
            <a:pPr indent="0" lvl="0" marL="0" marR="0" rtl="0" algn="l">
              <a:lnSpc>
                <a:spcPct val="100000"/>
              </a:lnSpc>
              <a:spcBef>
                <a:spcPts val="1200"/>
              </a:spcBef>
              <a:spcAft>
                <a:spcPts val="0"/>
              </a:spcAft>
              <a:buClr>
                <a:schemeClr val="dk1"/>
              </a:buClr>
              <a:buSzPts val="1100"/>
              <a:buFont typeface="Arial"/>
              <a:buNone/>
            </a:pPr>
            <a:r>
              <a:t/>
            </a:r>
            <a:endParaRPr sz="1900">
              <a:solidFill>
                <a:srgbClr val="07376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1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cono&#10;&#10;Descripción generada automáticamente" id="219" name="Google Shape;219;p16"/>
          <p:cNvPicPr preferRelativeResize="0"/>
          <p:nvPr/>
        </p:nvPicPr>
        <p:blipFill rotWithShape="1">
          <a:blip r:embed="rId3">
            <a:alphaModFix amt="35000"/>
          </a:blip>
          <a:srcRect b="16" l="0" r="0" t="0"/>
          <a:stretch/>
        </p:blipFill>
        <p:spPr>
          <a:xfrm>
            <a:off x="20" y="1282"/>
            <a:ext cx="12191980" cy="6856718"/>
          </a:xfrm>
          <a:prstGeom prst="rect">
            <a:avLst/>
          </a:prstGeom>
          <a:noFill/>
          <a:ln>
            <a:noFill/>
          </a:ln>
        </p:spPr>
      </p:pic>
      <p:pic>
        <p:nvPicPr>
          <p:cNvPr id="220" name="Google Shape;220;p16"/>
          <p:cNvPicPr preferRelativeResize="0"/>
          <p:nvPr/>
        </p:nvPicPr>
        <p:blipFill rotWithShape="1">
          <a:blip r:embed="rId4">
            <a:alphaModFix/>
          </a:blip>
          <a:srcRect b="0" l="0" r="0" t="0"/>
          <a:stretch/>
        </p:blipFill>
        <p:spPr>
          <a:xfrm>
            <a:off x="2707515" y="5389976"/>
            <a:ext cx="6802244" cy="789042"/>
          </a:xfrm>
          <a:prstGeom prst="rect">
            <a:avLst/>
          </a:prstGeom>
          <a:noFill/>
          <a:ln>
            <a:noFill/>
          </a:ln>
        </p:spPr>
      </p:pic>
      <p:pic>
        <p:nvPicPr>
          <p:cNvPr descr="Logotipo&#10;&#10;Descripción generada automáticamente" id="221" name="Google Shape;221;p16"/>
          <p:cNvPicPr preferRelativeResize="0"/>
          <p:nvPr/>
        </p:nvPicPr>
        <p:blipFill rotWithShape="1">
          <a:blip r:embed="rId5">
            <a:alphaModFix/>
          </a:blip>
          <a:srcRect b="0" l="0" r="0" t="0"/>
          <a:stretch/>
        </p:blipFill>
        <p:spPr>
          <a:xfrm>
            <a:off x="4916569" y="3568390"/>
            <a:ext cx="2366104" cy="5308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1" name="Shape 91"/>
        <p:cNvGrpSpPr/>
        <p:nvPr/>
      </p:nvGrpSpPr>
      <p:grpSpPr>
        <a:xfrm>
          <a:off x="0" y="0"/>
          <a:ext cx="0" cy="0"/>
          <a:chOff x="0" y="0"/>
          <a:chExt cx="0" cy="0"/>
        </a:xfrm>
      </p:grpSpPr>
      <p:sp>
        <p:nvSpPr>
          <p:cNvPr id="92" name="Google Shape;92;p6"/>
          <p:cNvSpPr txBox="1"/>
          <p:nvPr/>
        </p:nvSpPr>
        <p:spPr>
          <a:xfrm>
            <a:off x="963200" y="2736300"/>
            <a:ext cx="4342500" cy="1600800"/>
          </a:xfrm>
          <a:prstGeom prst="rect">
            <a:avLst/>
          </a:prstGeom>
          <a:noFill/>
          <a:ln>
            <a:noFill/>
          </a:ln>
        </p:spPr>
        <p:txBody>
          <a:bodyPr anchorCtr="0" anchor="t" bIns="45700" lIns="91425" spcFirstLastPara="1" rIns="91425" wrap="square" tIns="45700">
            <a:spAutoFit/>
          </a:bodyPr>
          <a:lstStyle/>
          <a:p>
            <a:pPr indent="0" lvl="0" marL="270510" marR="0" rtl="0" algn="l">
              <a:lnSpc>
                <a:spcPct val="150000"/>
              </a:lnSpc>
              <a:spcBef>
                <a:spcPts val="0"/>
              </a:spcBef>
              <a:spcAft>
                <a:spcPts val="800"/>
              </a:spcAft>
              <a:buClr>
                <a:schemeClr val="dk1"/>
              </a:buClr>
              <a:buSzPts val="1100"/>
              <a:buFont typeface="Arial"/>
              <a:buNone/>
            </a:pPr>
            <a:r>
              <a:rPr b="1" i="0" lang="en-US" sz="1400" u="none" cap="none" strike="noStrike">
                <a:solidFill>
                  <a:srgbClr val="073763"/>
                </a:solidFill>
                <a:latin typeface="Roboto"/>
                <a:ea typeface="Roboto"/>
                <a:cs typeface="Roboto"/>
                <a:sym typeface="Roboto"/>
              </a:rPr>
              <a:t>Presentaremos la implementación de la metodología de trabajo Scrum para el desarrollo del proyecto “Book Inn app” destinado a mejorar la gestión del proceso de reserva de hospedaje para el cliente HOTEL PACIFIC REEF.</a:t>
            </a:r>
            <a:endParaRPr b="1" i="0" sz="1400" u="none" cap="none" strike="noStrike">
              <a:solidFill>
                <a:srgbClr val="073763"/>
              </a:solidFill>
              <a:latin typeface="Roboto"/>
              <a:ea typeface="Roboto"/>
              <a:cs typeface="Roboto"/>
              <a:sym typeface="Roboto"/>
            </a:endParaRPr>
          </a:p>
        </p:txBody>
      </p:sp>
      <p:sp>
        <p:nvSpPr>
          <p:cNvPr id="93" name="Google Shape;93;p6"/>
          <p:cNvSpPr/>
          <p:nvPr/>
        </p:nvSpPr>
        <p:spPr>
          <a:xfrm>
            <a:off x="6092575" y="0"/>
            <a:ext cx="6099425" cy="6858000"/>
          </a:xfrm>
          <a:prstGeom prst="rect">
            <a:avLst/>
          </a:prstGeom>
          <a:solidFill>
            <a:srgbClr val="071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tipo&#10;&#10;Descripción generada automáticamente" id="94" name="Google Shape;94;p6"/>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95" name="Google Shape;95;p6"/>
          <p:cNvCxnSpPr/>
          <p:nvPr/>
        </p:nvCxnSpPr>
        <p:spPr>
          <a:xfrm>
            <a:off x="1642732" y="198634"/>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96" name="Google Shape;96;p6"/>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97" name="Google Shape;97;p6"/>
          <p:cNvCxnSpPr/>
          <p:nvPr/>
        </p:nvCxnSpPr>
        <p:spPr>
          <a:xfrm>
            <a:off x="4383635" y="196820"/>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98" name="Google Shape;98;p6"/>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99" name="Google Shape;99;p6"/>
          <p:cNvSpPr txBox="1"/>
          <p:nvPr>
            <p:ph idx="4294967295" type="title"/>
          </p:nvPr>
        </p:nvSpPr>
        <p:spPr>
          <a:xfrm>
            <a:off x="1269675" y="1161150"/>
            <a:ext cx="6054000" cy="111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Introducción</a:t>
            </a:r>
            <a:endParaRPr b="1">
              <a:solidFill>
                <a:srgbClr val="073763"/>
              </a:solidFill>
              <a:latin typeface="Roboto"/>
              <a:ea typeface="Roboto"/>
              <a:cs typeface="Roboto"/>
              <a:sym typeface="Roboto"/>
            </a:endParaRPr>
          </a:p>
        </p:txBody>
      </p:sp>
      <p:pic>
        <p:nvPicPr>
          <p:cNvPr id="100" name="Google Shape;100;p6" title="book in app logo 1.png"/>
          <p:cNvPicPr preferRelativeResize="0"/>
          <p:nvPr/>
        </p:nvPicPr>
        <p:blipFill>
          <a:blip r:embed="rId4">
            <a:alphaModFix/>
          </a:blip>
          <a:stretch>
            <a:fillRect/>
          </a:stretch>
        </p:blipFill>
        <p:spPr>
          <a:xfrm>
            <a:off x="7142963" y="1429675"/>
            <a:ext cx="3998651" cy="3998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pic>
        <p:nvPicPr>
          <p:cNvPr descr="Logotipo&#10;&#10;Descripción generada automáticamente" id="105" name="Google Shape;105;p7"/>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06" name="Google Shape;106;p7"/>
          <p:cNvCxnSpPr/>
          <p:nvPr/>
        </p:nvCxnSpPr>
        <p:spPr>
          <a:xfrm>
            <a:off x="1642732" y="198634"/>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07" name="Google Shape;107;p7"/>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08" name="Google Shape;108;p7"/>
          <p:cNvCxnSpPr/>
          <p:nvPr/>
        </p:nvCxnSpPr>
        <p:spPr>
          <a:xfrm>
            <a:off x="4383635" y="196820"/>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09" name="Google Shape;109;p7"/>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10" name="Google Shape;110;p7"/>
          <p:cNvSpPr txBox="1"/>
          <p:nvPr/>
        </p:nvSpPr>
        <p:spPr>
          <a:xfrm>
            <a:off x="2081100" y="1101275"/>
            <a:ext cx="80298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Visión del producto y problema</a:t>
            </a:r>
            <a:endParaRPr b="1" i="0" sz="1600" u="none" cap="none" strike="noStrike">
              <a:solidFill>
                <a:srgbClr val="073763"/>
              </a:solidFill>
              <a:latin typeface="Roboto"/>
              <a:ea typeface="Roboto"/>
              <a:cs typeface="Roboto"/>
              <a:sym typeface="Roboto"/>
            </a:endParaRPr>
          </a:p>
        </p:txBody>
      </p:sp>
      <p:pic>
        <p:nvPicPr>
          <p:cNvPr id="111" name="Google Shape;111;p7" title="booking-hotel-online-tiny-woman-search-choose-and-reservation-hotel-or-apartment-in-smartphone-app-tourist-and-business-trip-modern-flat-cartoon-style-illustration-on-white-background-vector.jpg"/>
          <p:cNvPicPr preferRelativeResize="0"/>
          <p:nvPr/>
        </p:nvPicPr>
        <p:blipFill rotWithShape="1">
          <a:blip r:embed="rId4">
            <a:alphaModFix/>
          </a:blip>
          <a:srcRect b="0" l="0" r="0" t="0"/>
          <a:stretch/>
        </p:blipFill>
        <p:spPr>
          <a:xfrm>
            <a:off x="6372600" y="1778375"/>
            <a:ext cx="5247950" cy="4124276"/>
          </a:xfrm>
          <a:prstGeom prst="rect">
            <a:avLst/>
          </a:prstGeom>
          <a:noFill/>
          <a:ln>
            <a:noFill/>
          </a:ln>
        </p:spPr>
      </p:pic>
      <p:sp>
        <p:nvSpPr>
          <p:cNvPr id="112" name="Google Shape;112;p7"/>
          <p:cNvSpPr txBox="1"/>
          <p:nvPr/>
        </p:nvSpPr>
        <p:spPr>
          <a:xfrm>
            <a:off x="782525" y="2202675"/>
            <a:ext cx="5590200" cy="200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73763"/>
                </a:solidFill>
                <a:latin typeface="Roboto"/>
                <a:ea typeface="Roboto"/>
                <a:cs typeface="Roboto"/>
                <a:sym typeface="Roboto"/>
              </a:rPr>
              <a:t>Actualmente, el Hotel Pacific Reef tiene problemas porque sus reservas se manejan de forma manual, lo que genera errores y demora en la atención a los clientes. Con nuestra aplicación </a:t>
            </a:r>
            <a:r>
              <a:rPr b="1" i="0" lang="en-US" sz="1500" u="none" cap="none" strike="noStrike">
                <a:solidFill>
                  <a:srgbClr val="073763"/>
                </a:solidFill>
                <a:latin typeface="Roboto"/>
                <a:ea typeface="Roboto"/>
                <a:cs typeface="Roboto"/>
                <a:sym typeface="Roboto"/>
              </a:rPr>
              <a:t>Book Inn App</a:t>
            </a:r>
            <a:r>
              <a:rPr b="0" i="0" lang="en-US" sz="1500" u="none" cap="none" strike="noStrike">
                <a:solidFill>
                  <a:srgbClr val="073763"/>
                </a:solidFill>
                <a:latin typeface="Roboto"/>
                <a:ea typeface="Roboto"/>
                <a:cs typeface="Roboto"/>
                <a:sym typeface="Roboto"/>
              </a:rPr>
              <a:t> buscamos resolver este problema, optimizando el proceso de reservas, controlando la disponibilidad de habitaciones y ofreciendo una experiencia más rápida y confiable tanto para el hotel como para sus clientes.</a:t>
            </a:r>
            <a:endParaRPr b="0" i="0" sz="3200" u="none" cap="none" strike="noStrike">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6" name="Shape 116"/>
        <p:cNvGrpSpPr/>
        <p:nvPr/>
      </p:nvGrpSpPr>
      <p:grpSpPr>
        <a:xfrm>
          <a:off x="0" y="0"/>
          <a:ext cx="0" cy="0"/>
          <a:chOff x="0" y="0"/>
          <a:chExt cx="0" cy="0"/>
        </a:xfrm>
      </p:grpSpPr>
      <p:sp>
        <p:nvSpPr>
          <p:cNvPr id="117" name="Google Shape;117;p10"/>
          <p:cNvSpPr txBox="1"/>
          <p:nvPr/>
        </p:nvSpPr>
        <p:spPr>
          <a:xfrm>
            <a:off x="507326" y="2725970"/>
            <a:ext cx="5088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118" name="Google Shape;118;p10"/>
          <p:cNvSpPr txBox="1"/>
          <p:nvPr/>
        </p:nvSpPr>
        <p:spPr>
          <a:xfrm>
            <a:off x="507325" y="737125"/>
            <a:ext cx="9721800" cy="1494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400"/>
              <a:buFont typeface="Arial"/>
              <a:buNone/>
            </a:pPr>
            <a:r>
              <a:rPr b="1" lang="en-US" sz="4400">
                <a:solidFill>
                  <a:srgbClr val="073763"/>
                </a:solidFill>
                <a:latin typeface="Roboto"/>
                <a:ea typeface="Roboto"/>
                <a:cs typeface="Roboto"/>
                <a:sym typeface="Roboto"/>
              </a:rPr>
              <a:t>Estado de Avance del SprintBacklog y Entregables</a:t>
            </a:r>
            <a:endParaRPr b="1" i="0" sz="2200" u="none" cap="none" strike="noStrike">
              <a:solidFill>
                <a:srgbClr val="073763"/>
              </a:solidFill>
              <a:latin typeface="Roboto"/>
              <a:ea typeface="Roboto"/>
              <a:cs typeface="Roboto"/>
              <a:sym typeface="Roboto"/>
            </a:endParaRPr>
          </a:p>
        </p:txBody>
      </p:sp>
      <p:pic>
        <p:nvPicPr>
          <p:cNvPr descr="Logotipo&#10;&#10;Descripción generada automáticamente" id="119" name="Google Shape;119;p10"/>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20" name="Google Shape;120;p10"/>
          <p:cNvCxnSpPr/>
          <p:nvPr/>
        </p:nvCxnSpPr>
        <p:spPr>
          <a:xfrm>
            <a:off x="1642732" y="198634"/>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21" name="Google Shape;121;p10"/>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22" name="Google Shape;122;p10"/>
          <p:cNvCxnSpPr/>
          <p:nvPr/>
        </p:nvCxnSpPr>
        <p:spPr>
          <a:xfrm>
            <a:off x="4383635" y="196820"/>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23" name="Google Shape;123;p10"/>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24" name="Google Shape;124;p10"/>
          <p:cNvSpPr txBox="1"/>
          <p:nvPr/>
        </p:nvSpPr>
        <p:spPr>
          <a:xfrm>
            <a:off x="507325" y="2669350"/>
            <a:ext cx="6046200" cy="130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073763"/>
                </a:solidFill>
                <a:latin typeface="Roboto"/>
                <a:ea typeface="Roboto"/>
                <a:cs typeface="Roboto"/>
                <a:sym typeface="Roboto"/>
              </a:rPr>
              <a:t>Durante este Sprint, se trabajó en el desarrollo de las vistas correspondientes a las historias de usuario priorizadas. El Sprint Backlog refleja que las tareas asociadas a las historias E1-HU1, E1-HU2, E1-HU7, E2-HU8, E3-HU14 y E4-HU17 se encuentran en un estado de avance significativo, con varios entregables ya completados en la etapa de diseño de interfaces.</a:t>
            </a:r>
            <a:endParaRPr sz="1300">
              <a:solidFill>
                <a:srgbClr val="073763"/>
              </a:solidFill>
              <a:latin typeface="Roboto"/>
              <a:ea typeface="Roboto"/>
              <a:cs typeface="Roboto"/>
              <a:sym typeface="Roboto"/>
            </a:endParaRPr>
          </a:p>
        </p:txBody>
      </p:sp>
      <p:pic>
        <p:nvPicPr>
          <p:cNvPr id="125" name="Google Shape;125;p10"/>
          <p:cNvPicPr preferRelativeResize="0"/>
          <p:nvPr/>
        </p:nvPicPr>
        <p:blipFill>
          <a:blip r:embed="rId4">
            <a:alphaModFix/>
          </a:blip>
          <a:stretch>
            <a:fillRect/>
          </a:stretch>
        </p:blipFill>
        <p:spPr>
          <a:xfrm>
            <a:off x="6839625" y="1804775"/>
            <a:ext cx="5277776" cy="4573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Logotipo&#10;&#10;Descripción generada automáticamente" id="130" name="Google Shape;130;g381f8600212_2_0"/>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31" name="Google Shape;131;g381f8600212_2_0"/>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32" name="Google Shape;132;g381f8600212_2_0"/>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33" name="Google Shape;133;g381f8600212_2_0"/>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34" name="Google Shape;134;g381f8600212_2_0"/>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35" name="Google Shape;135;g381f8600212_2_0"/>
          <p:cNvSpPr txBox="1"/>
          <p:nvPr/>
        </p:nvSpPr>
        <p:spPr>
          <a:xfrm>
            <a:off x="3552001" y="935539"/>
            <a:ext cx="5088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Roadmap y Sprints</a:t>
            </a:r>
            <a:endParaRPr b="1" i="0" sz="2200" u="none" cap="none" strike="noStrike">
              <a:solidFill>
                <a:srgbClr val="073763"/>
              </a:solidFill>
              <a:latin typeface="Roboto"/>
              <a:ea typeface="Roboto"/>
              <a:cs typeface="Roboto"/>
              <a:sym typeface="Roboto"/>
            </a:endParaRPr>
          </a:p>
        </p:txBody>
      </p:sp>
      <p:pic>
        <p:nvPicPr>
          <p:cNvPr id="136" name="Google Shape;136;g381f8600212_2_0"/>
          <p:cNvPicPr preferRelativeResize="0"/>
          <p:nvPr/>
        </p:nvPicPr>
        <p:blipFill>
          <a:blip r:embed="rId4">
            <a:alphaModFix/>
          </a:blip>
          <a:stretch>
            <a:fillRect/>
          </a:stretch>
        </p:blipFill>
        <p:spPr>
          <a:xfrm>
            <a:off x="2033938" y="1943339"/>
            <a:ext cx="8124123" cy="48481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Logotipo&#10;&#10;Descripción generada automáticamente" id="141" name="Google Shape;141;p1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42" name="Google Shape;142;p1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43" name="Google Shape;143;p1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44" name="Google Shape;144;p1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45" name="Google Shape;145;p1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46" name="Google Shape;146;p11"/>
          <p:cNvSpPr txBox="1"/>
          <p:nvPr/>
        </p:nvSpPr>
        <p:spPr>
          <a:xfrm>
            <a:off x="2728500" y="679663"/>
            <a:ext cx="6735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lang="en-US" sz="4400">
                <a:solidFill>
                  <a:srgbClr val="073763"/>
                </a:solidFill>
                <a:latin typeface="Roboto"/>
                <a:ea typeface="Roboto"/>
                <a:cs typeface="Roboto"/>
                <a:sym typeface="Roboto"/>
              </a:rPr>
              <a:t>Definition Of Done (DOD)</a:t>
            </a:r>
            <a:endParaRPr b="1" i="0" sz="2200" u="none" cap="none" strike="noStrike">
              <a:solidFill>
                <a:srgbClr val="073763"/>
              </a:solidFill>
              <a:latin typeface="Roboto"/>
              <a:ea typeface="Roboto"/>
              <a:cs typeface="Roboto"/>
              <a:sym typeface="Roboto"/>
            </a:endParaRPr>
          </a:p>
        </p:txBody>
      </p:sp>
      <p:pic>
        <p:nvPicPr>
          <p:cNvPr id="147" name="Google Shape;147;p11"/>
          <p:cNvPicPr preferRelativeResize="0"/>
          <p:nvPr/>
        </p:nvPicPr>
        <p:blipFill>
          <a:blip r:embed="rId4">
            <a:alphaModFix/>
          </a:blip>
          <a:stretch>
            <a:fillRect/>
          </a:stretch>
        </p:blipFill>
        <p:spPr>
          <a:xfrm>
            <a:off x="-34975" y="1449175"/>
            <a:ext cx="12226974" cy="540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Logotipo&#10;&#10;Descripción generada automáticamente" id="152" name="Google Shape;152;g381f8600212_2_15"/>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53" name="Google Shape;153;g381f8600212_2_15"/>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54" name="Google Shape;154;g381f8600212_2_15"/>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55" name="Google Shape;155;g381f8600212_2_15"/>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56" name="Google Shape;156;g381f8600212_2_15"/>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57" name="Google Shape;157;g381f8600212_2_15"/>
          <p:cNvSpPr txBox="1"/>
          <p:nvPr/>
        </p:nvSpPr>
        <p:spPr>
          <a:xfrm>
            <a:off x="128850" y="6888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lang="en-US" sz="4400">
                <a:solidFill>
                  <a:srgbClr val="073763"/>
                </a:solidFill>
                <a:latin typeface="Roboto"/>
                <a:ea typeface="Roboto"/>
                <a:cs typeface="Roboto"/>
                <a:sym typeface="Roboto"/>
              </a:rPr>
              <a:t>Presenta diseño de vistas front-end (usuario)</a:t>
            </a:r>
            <a:endParaRPr b="1" i="0" sz="2200" u="none" cap="none" strike="noStrike">
              <a:solidFill>
                <a:srgbClr val="073763"/>
              </a:solidFill>
              <a:latin typeface="Roboto"/>
              <a:ea typeface="Roboto"/>
              <a:cs typeface="Roboto"/>
              <a:sym typeface="Roboto"/>
            </a:endParaRPr>
          </a:p>
        </p:txBody>
      </p:sp>
      <p:pic>
        <p:nvPicPr>
          <p:cNvPr id="158" name="Google Shape;158;g381f8600212_2_15"/>
          <p:cNvPicPr preferRelativeResize="0"/>
          <p:nvPr/>
        </p:nvPicPr>
        <p:blipFill>
          <a:blip r:embed="rId4">
            <a:alphaModFix/>
          </a:blip>
          <a:stretch>
            <a:fillRect/>
          </a:stretch>
        </p:blipFill>
        <p:spPr>
          <a:xfrm>
            <a:off x="192400" y="1846600"/>
            <a:ext cx="2423700" cy="4839896"/>
          </a:xfrm>
          <a:prstGeom prst="rect">
            <a:avLst/>
          </a:prstGeom>
          <a:noFill/>
          <a:ln>
            <a:noFill/>
          </a:ln>
        </p:spPr>
      </p:pic>
      <p:pic>
        <p:nvPicPr>
          <p:cNvPr id="159" name="Google Shape;159;g381f8600212_2_15"/>
          <p:cNvPicPr preferRelativeResize="0"/>
          <p:nvPr/>
        </p:nvPicPr>
        <p:blipFill>
          <a:blip r:embed="rId5">
            <a:alphaModFix/>
          </a:blip>
          <a:stretch>
            <a:fillRect/>
          </a:stretch>
        </p:blipFill>
        <p:spPr>
          <a:xfrm>
            <a:off x="5995800" y="1858850"/>
            <a:ext cx="2423700" cy="4815404"/>
          </a:xfrm>
          <a:prstGeom prst="rect">
            <a:avLst/>
          </a:prstGeom>
          <a:noFill/>
          <a:ln>
            <a:noFill/>
          </a:ln>
        </p:spPr>
      </p:pic>
      <p:sp>
        <p:nvSpPr>
          <p:cNvPr id="160" name="Google Shape;160;g381f8600212_2_15"/>
          <p:cNvSpPr txBox="1"/>
          <p:nvPr/>
        </p:nvSpPr>
        <p:spPr>
          <a:xfrm>
            <a:off x="2805950" y="1894900"/>
            <a:ext cx="3000000" cy="479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Login</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permitir que el usuario se autentique de forma segura para acceder a la aplicación.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formulario con validación en tiempo real, encriptación de contraseñas, integración con la API de autenticación.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la vista no se considera completada hasta que el login es exitoso, las validaciones funcionan correctamente y pasa pruebas de accesibilidad básicas.</a:t>
            </a:r>
            <a:endParaRPr sz="1100">
              <a:solidFill>
                <a:srgbClr val="073763"/>
              </a:solidFill>
              <a:latin typeface="Roboto"/>
              <a:ea typeface="Roboto"/>
              <a:cs typeface="Roboto"/>
              <a:sym typeface="Roboto"/>
            </a:endParaRPr>
          </a:p>
        </p:txBody>
      </p:sp>
      <p:sp>
        <p:nvSpPr>
          <p:cNvPr id="161" name="Google Shape;161;g381f8600212_2_15"/>
          <p:cNvSpPr txBox="1"/>
          <p:nvPr/>
        </p:nvSpPr>
        <p:spPr>
          <a:xfrm>
            <a:off x="8814800" y="1968100"/>
            <a:ext cx="3000000" cy="45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Reserva de Habitaciones</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permitir al usuario consultar disponibilidad y realizar reservas en tiempo real.</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conexión a la base de datos del hotel, filtros dinámicos (fecha, tipo de habitación, número de personas), actualización del estado de reserva mediante API REST.</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selectores de fecha accesibles, botones con tamaño adecuado para dispositivos móviles, flujos de reserva simples con máximo 3 pasos.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la vista está “done” cuando permite reservar con éxito, valida correctamente los campos y se visualiza bien en desktop y mobile.</a:t>
            </a:r>
            <a:endParaRPr sz="1100">
              <a:solidFill>
                <a:srgbClr val="07376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Logotipo&#10;&#10;Descripción generada automáticamente" id="166" name="Google Shape;166;g381f8600212_0_18"/>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67" name="Google Shape;167;g381f8600212_0_18"/>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68" name="Google Shape;168;g381f8600212_0_18"/>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69" name="Google Shape;169;g381f8600212_0_18"/>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70" name="Google Shape;170;g381f8600212_0_18"/>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171" name="Google Shape;171;g381f8600212_0_18"/>
          <p:cNvPicPr preferRelativeResize="0"/>
          <p:nvPr/>
        </p:nvPicPr>
        <p:blipFill>
          <a:blip r:embed="rId4">
            <a:alphaModFix/>
          </a:blip>
          <a:stretch>
            <a:fillRect/>
          </a:stretch>
        </p:blipFill>
        <p:spPr>
          <a:xfrm>
            <a:off x="114850" y="1703425"/>
            <a:ext cx="1932175" cy="3627775"/>
          </a:xfrm>
          <a:prstGeom prst="rect">
            <a:avLst/>
          </a:prstGeom>
          <a:noFill/>
          <a:ln>
            <a:noFill/>
          </a:ln>
        </p:spPr>
      </p:pic>
      <p:sp>
        <p:nvSpPr>
          <p:cNvPr id="172" name="Google Shape;172;g381f8600212_0_18"/>
          <p:cNvSpPr txBox="1"/>
          <p:nvPr/>
        </p:nvSpPr>
        <p:spPr>
          <a:xfrm>
            <a:off x="3637525" y="1914725"/>
            <a:ext cx="2735100" cy="479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Confirmación de reserva</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permitir que el usuario gestione de forma segura y eficiente su reserva.</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formulario con validación en tiempo real, encriptación de contraseñas, integración con la API de autenticación.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la vista no se considera completada hasta que el usuario confirma su reserva de manera exitosa.</a:t>
            </a:r>
            <a:endParaRPr sz="1100">
              <a:solidFill>
                <a:srgbClr val="073763"/>
              </a:solidFill>
              <a:latin typeface="Roboto"/>
              <a:ea typeface="Roboto"/>
              <a:cs typeface="Roboto"/>
              <a:sym typeface="Roboto"/>
            </a:endParaRPr>
          </a:p>
        </p:txBody>
      </p:sp>
      <p:pic>
        <p:nvPicPr>
          <p:cNvPr id="173" name="Google Shape;173;g381f8600212_0_18"/>
          <p:cNvPicPr preferRelativeResize="0"/>
          <p:nvPr/>
        </p:nvPicPr>
        <p:blipFill>
          <a:blip r:embed="rId5">
            <a:alphaModFix/>
          </a:blip>
          <a:stretch>
            <a:fillRect/>
          </a:stretch>
        </p:blipFill>
        <p:spPr>
          <a:xfrm>
            <a:off x="1865650" y="2582675"/>
            <a:ext cx="1989000" cy="3714420"/>
          </a:xfrm>
          <a:prstGeom prst="rect">
            <a:avLst/>
          </a:prstGeom>
          <a:noFill/>
          <a:ln>
            <a:noFill/>
          </a:ln>
        </p:spPr>
      </p:pic>
      <p:sp>
        <p:nvSpPr>
          <p:cNvPr id="174" name="Google Shape;174;g381f8600212_0_18"/>
          <p:cNvSpPr txBox="1"/>
          <p:nvPr/>
        </p:nvSpPr>
        <p:spPr>
          <a:xfrm>
            <a:off x="8939500" y="1894900"/>
            <a:ext cx="3000000" cy="44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Pago seguro</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permitir que el usuario gestione de forma segura y eficiente el pago de su reserva.</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formulario con validación en tiempo real, encriptación de contraseñas, integración con la API de autenticación.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la vista no se considera completada hasta que el usuario confirme su pago de manera exitosa.</a:t>
            </a:r>
            <a:endParaRPr/>
          </a:p>
        </p:txBody>
      </p:sp>
      <p:sp>
        <p:nvSpPr>
          <p:cNvPr id="175" name="Google Shape;175;g381f8600212_0_18"/>
          <p:cNvSpPr txBox="1"/>
          <p:nvPr/>
        </p:nvSpPr>
        <p:spPr>
          <a:xfrm>
            <a:off x="281250" y="8412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lang="en-US" sz="4400">
                <a:solidFill>
                  <a:srgbClr val="073763"/>
                </a:solidFill>
                <a:latin typeface="Roboto"/>
                <a:ea typeface="Roboto"/>
                <a:cs typeface="Roboto"/>
                <a:sym typeface="Roboto"/>
              </a:rPr>
              <a:t>Presenta diseño de vistas front-end (usuario)</a:t>
            </a:r>
            <a:endParaRPr b="1" i="0" sz="2200" u="none" cap="none" strike="noStrike">
              <a:solidFill>
                <a:srgbClr val="073763"/>
              </a:solidFill>
              <a:latin typeface="Roboto"/>
              <a:ea typeface="Roboto"/>
              <a:cs typeface="Roboto"/>
              <a:sym typeface="Roboto"/>
            </a:endParaRPr>
          </a:p>
        </p:txBody>
      </p:sp>
      <p:pic>
        <p:nvPicPr>
          <p:cNvPr id="176" name="Google Shape;176;g381f8600212_0_18"/>
          <p:cNvPicPr preferRelativeResize="0"/>
          <p:nvPr/>
        </p:nvPicPr>
        <p:blipFill>
          <a:blip r:embed="rId6">
            <a:alphaModFix/>
          </a:blip>
          <a:stretch>
            <a:fillRect/>
          </a:stretch>
        </p:blipFill>
        <p:spPr>
          <a:xfrm>
            <a:off x="6658751" y="1914725"/>
            <a:ext cx="2227350" cy="423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Logotipo&#10;&#10;Descripción generada automáticamente" id="181" name="Google Shape;181;g381f8600212_0_34"/>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82" name="Google Shape;182;g381f8600212_0_34"/>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83" name="Google Shape;183;g381f8600212_0_34"/>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84" name="Google Shape;184;g381f8600212_0_34"/>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85" name="Google Shape;185;g381f8600212_0_34"/>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186" name="Google Shape;186;g381f8600212_0_34"/>
          <p:cNvPicPr preferRelativeResize="0"/>
          <p:nvPr/>
        </p:nvPicPr>
        <p:blipFill>
          <a:blip r:embed="rId4">
            <a:alphaModFix/>
          </a:blip>
          <a:stretch>
            <a:fillRect/>
          </a:stretch>
        </p:blipFill>
        <p:spPr>
          <a:xfrm>
            <a:off x="411025" y="1712550"/>
            <a:ext cx="2463400" cy="4878349"/>
          </a:xfrm>
          <a:prstGeom prst="rect">
            <a:avLst/>
          </a:prstGeom>
          <a:noFill/>
          <a:ln>
            <a:noFill/>
          </a:ln>
        </p:spPr>
      </p:pic>
      <p:pic>
        <p:nvPicPr>
          <p:cNvPr id="187" name="Google Shape;187;g381f8600212_0_34"/>
          <p:cNvPicPr preferRelativeResize="0"/>
          <p:nvPr/>
        </p:nvPicPr>
        <p:blipFill>
          <a:blip r:embed="rId5">
            <a:alphaModFix/>
          </a:blip>
          <a:stretch>
            <a:fillRect/>
          </a:stretch>
        </p:blipFill>
        <p:spPr>
          <a:xfrm>
            <a:off x="6047450" y="1667525"/>
            <a:ext cx="2463400" cy="4878509"/>
          </a:xfrm>
          <a:prstGeom prst="rect">
            <a:avLst/>
          </a:prstGeom>
          <a:noFill/>
          <a:ln>
            <a:noFill/>
          </a:ln>
        </p:spPr>
      </p:pic>
      <p:sp>
        <p:nvSpPr>
          <p:cNvPr id="188" name="Google Shape;188;g381f8600212_0_34"/>
          <p:cNvSpPr txBox="1"/>
          <p:nvPr/>
        </p:nvSpPr>
        <p:spPr>
          <a:xfrm>
            <a:off x="128850" y="6888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lang="en-US" sz="4400">
                <a:solidFill>
                  <a:srgbClr val="073763"/>
                </a:solidFill>
                <a:latin typeface="Roboto"/>
                <a:ea typeface="Roboto"/>
                <a:cs typeface="Roboto"/>
                <a:sym typeface="Roboto"/>
              </a:rPr>
              <a:t>Presenta diseño de vistas front-end (Admin)</a:t>
            </a:r>
            <a:endParaRPr b="1" i="0" sz="2200" u="none" cap="none" strike="noStrike">
              <a:solidFill>
                <a:srgbClr val="073763"/>
              </a:solidFill>
              <a:latin typeface="Roboto"/>
              <a:ea typeface="Roboto"/>
              <a:cs typeface="Roboto"/>
              <a:sym typeface="Roboto"/>
            </a:endParaRPr>
          </a:p>
        </p:txBody>
      </p:sp>
      <p:sp>
        <p:nvSpPr>
          <p:cNvPr id="189" name="Google Shape;189;g381f8600212_0_34"/>
          <p:cNvSpPr txBox="1"/>
          <p:nvPr/>
        </p:nvSpPr>
        <p:spPr>
          <a:xfrm>
            <a:off x="8779525" y="1712550"/>
            <a:ext cx="3000000" cy="498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Panel Administrativo</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otorgar a los administradores la capacidad de gestionar reservas, usuarios y disponibilidad de habitaciones.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dashboard dinámico con gráficas y tablas, autenticación con roles, CRUD de reservas.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uso de colores que diferencian estados (reservado, disponible, cancelado), posibilidad de navegar con teclado, tooltips explicativos en los íconos.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se considera completada cuando los administradores pueden gestionar datos sin errores, la información se actualiza en tiempo real y se cumplen los criterios de accesibilidad definidos.</a:t>
            </a:r>
            <a:endParaRPr sz="1100">
              <a:solidFill>
                <a:srgbClr val="073763"/>
              </a:solidFill>
              <a:latin typeface="Roboto"/>
              <a:ea typeface="Roboto"/>
              <a:cs typeface="Roboto"/>
              <a:sym typeface="Roboto"/>
            </a:endParaRPr>
          </a:p>
        </p:txBody>
      </p:sp>
      <p:sp>
        <p:nvSpPr>
          <p:cNvPr id="190" name="Google Shape;190;g381f8600212_0_34"/>
          <p:cNvSpPr txBox="1"/>
          <p:nvPr/>
        </p:nvSpPr>
        <p:spPr>
          <a:xfrm>
            <a:off x="2883475" y="1712550"/>
            <a:ext cx="2895300" cy="51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rgbClr val="073763"/>
                </a:solidFill>
                <a:latin typeface="Roboto"/>
                <a:ea typeface="Roboto"/>
                <a:cs typeface="Roboto"/>
                <a:sym typeface="Roboto"/>
              </a:rPr>
              <a:t>Vista de Panel Administrativo</a:t>
            </a:r>
            <a:endParaRPr b="1" sz="1100">
              <a:solidFill>
                <a:srgbClr val="073763"/>
              </a:solidFill>
              <a:latin typeface="Roboto"/>
              <a:ea typeface="Roboto"/>
              <a:cs typeface="Roboto"/>
              <a:sym typeface="Roboto"/>
            </a:endParaRPr>
          </a:p>
          <a:p>
            <a:pPr indent="-298450" lvl="0" marL="457200" rtl="0" algn="l">
              <a:lnSpc>
                <a:spcPct val="115000"/>
              </a:lnSpc>
              <a:spcBef>
                <a:spcPts val="1200"/>
              </a:spcBef>
              <a:spcAft>
                <a:spcPts val="0"/>
              </a:spcAft>
              <a:buClr>
                <a:srgbClr val="073763"/>
              </a:buClr>
              <a:buSzPts val="1100"/>
              <a:buChar char="●"/>
            </a:pPr>
            <a:r>
              <a:rPr b="1" lang="en-US" sz="1100">
                <a:solidFill>
                  <a:srgbClr val="073763"/>
                </a:solidFill>
                <a:latin typeface="Roboto"/>
                <a:ea typeface="Roboto"/>
                <a:cs typeface="Roboto"/>
                <a:sym typeface="Roboto"/>
              </a:rPr>
              <a:t>Propósito funcional:</a:t>
            </a:r>
            <a:r>
              <a:rPr lang="en-US" sz="1100">
                <a:solidFill>
                  <a:srgbClr val="073763"/>
                </a:solidFill>
                <a:latin typeface="Roboto"/>
                <a:ea typeface="Roboto"/>
                <a:cs typeface="Roboto"/>
                <a:sym typeface="Roboto"/>
              </a:rPr>
              <a:t> otorgar a los administradores la capacidad de gestionar recursos, reservas, usuarios y disponibilidad de habitaciones.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Propiedades técnicas:</a:t>
            </a:r>
            <a:r>
              <a:rPr lang="en-US" sz="1100">
                <a:solidFill>
                  <a:srgbClr val="073763"/>
                </a:solidFill>
                <a:latin typeface="Roboto"/>
                <a:ea typeface="Roboto"/>
                <a:cs typeface="Roboto"/>
                <a:sym typeface="Roboto"/>
              </a:rPr>
              <a:t> dashboard dinámico con gráficas y tablas, autenticación con roles, CRUD de reservas.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Accesibilidad y usabilidad:</a:t>
            </a:r>
            <a:r>
              <a:rPr lang="en-US" sz="1100">
                <a:solidFill>
                  <a:srgbClr val="073763"/>
                </a:solidFill>
                <a:latin typeface="Roboto"/>
                <a:ea typeface="Roboto"/>
                <a:cs typeface="Roboto"/>
                <a:sym typeface="Roboto"/>
              </a:rPr>
              <a:t> uso de colores que diferencian estados (reservado, disponible, cancelado), posibilidad de navegar con teclado, tooltips explicativos en los íconos.</a:t>
            </a:r>
            <a:br>
              <a:rPr lang="en-US" sz="1100">
                <a:solidFill>
                  <a:srgbClr val="073763"/>
                </a:solidFill>
                <a:latin typeface="Roboto"/>
                <a:ea typeface="Roboto"/>
                <a:cs typeface="Roboto"/>
                <a:sym typeface="Roboto"/>
              </a:rPr>
            </a:br>
            <a:endParaRPr sz="1100">
              <a:solidFill>
                <a:srgbClr val="073763"/>
              </a:solidFill>
              <a:latin typeface="Roboto"/>
              <a:ea typeface="Roboto"/>
              <a:cs typeface="Roboto"/>
              <a:sym typeface="Roboto"/>
            </a:endParaRPr>
          </a:p>
          <a:p>
            <a:pPr indent="-298450" lvl="0" marL="457200" rtl="0" algn="l">
              <a:lnSpc>
                <a:spcPct val="115000"/>
              </a:lnSpc>
              <a:spcBef>
                <a:spcPts val="0"/>
              </a:spcBef>
              <a:spcAft>
                <a:spcPts val="0"/>
              </a:spcAft>
              <a:buClr>
                <a:srgbClr val="073763"/>
              </a:buClr>
              <a:buSzPts val="1100"/>
              <a:buChar char="●"/>
            </a:pPr>
            <a:r>
              <a:rPr b="1" lang="en-US" sz="1100">
                <a:solidFill>
                  <a:srgbClr val="073763"/>
                </a:solidFill>
                <a:latin typeface="Roboto"/>
                <a:ea typeface="Roboto"/>
                <a:cs typeface="Roboto"/>
                <a:sym typeface="Roboto"/>
              </a:rPr>
              <a:t>DoD aplicado:</a:t>
            </a:r>
            <a:r>
              <a:rPr lang="en-US" sz="1100">
                <a:solidFill>
                  <a:srgbClr val="073763"/>
                </a:solidFill>
                <a:latin typeface="Roboto"/>
                <a:ea typeface="Roboto"/>
                <a:cs typeface="Roboto"/>
                <a:sym typeface="Roboto"/>
              </a:rPr>
              <a:t> se considera completada cuando los administradores pueden gestionar datos sin errores, la información se actualiza en tiempo real y se cumplen los criterios de accesibilidad definidos.</a:t>
            </a:r>
            <a:endParaRPr sz="1100">
              <a:solidFill>
                <a:srgbClr val="07376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